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7" r:id="rId6"/>
    <p:sldId id="270" r:id="rId7"/>
    <p:sldId id="272" r:id="rId8"/>
    <p:sldId id="271" r:id="rId9"/>
    <p:sldId id="279" r:id="rId10"/>
    <p:sldId id="274" r:id="rId11"/>
    <p:sldId id="276" r:id="rId1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E4C65"/>
    <a:srgbClr val="A50307"/>
    <a:srgbClr val="133A61"/>
    <a:srgbClr val="8F0305"/>
    <a:srgbClr val="D36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7AC3CCA-C797-4891-BE02-D94E43425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74" autoAdjust="0"/>
  </p:normalViewPr>
  <p:slideViewPr>
    <p:cSldViewPr snapToGrid="0">
      <p:cViewPr>
        <p:scale>
          <a:sx n="81" d="100"/>
          <a:sy n="81" d="100"/>
        </p:scale>
        <p:origin x="6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notesMaster" Target="notesMasters/notesMaster1.xml" /><Relationship Id="rId18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presProps" Target="presProp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C6035C-72E5-4E73-B898-C078AAE21992}" type="datetime1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E8539F-9881-48F5-86EB-3D9AD40CB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8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BCBF74-2C68-46DD-914D-2777B2EF6EC0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F3E6AC-EE2A-4D92-BFD4-7D35F37B4F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6790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4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2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7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61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9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5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/>
              <a:t>1- Insert picture &gt;&gt; Format &gt;&gt; Send to back</a:t>
            </a:r>
          </a:p>
          <a:p>
            <a:pPr rtl="0"/>
            <a:r>
              <a:rPr lang="en-GB"/>
              <a:t>2- Add quote &gt;&gt; Add Author/Writer &gt;&gt; Adjust text to suit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4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5800-3F15-46E1-990C-A4BA7B98F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25345"/>
            <a:ext cx="6801320" cy="1737361"/>
          </a:xfrm>
        </p:spPr>
        <p:txBody>
          <a:bodyPr rtlCol="0" anchor="ctr" anchorCtr="0"/>
          <a:lstStyle>
            <a:lvl1pPr algn="ctr">
              <a:defRPr sz="6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F79B5-FBA1-49BD-9095-A9BB6A021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6" y="4534872"/>
            <a:ext cx="3392543" cy="1737360"/>
          </a:xfrm>
        </p:spPr>
        <p:txBody>
          <a:bodyPr rtlCol="0" anchor="ctr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07C96-5153-4190-BA97-E8AF588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ABD37-4895-4EA9-9D7D-D428BAED5F5F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22120-61A5-4970-B9BF-8B608253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6616-AA6A-422C-9360-1D12495E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55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CFD2-DF13-4F02-BBD5-B68B0905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56"/>
            <a:ext cx="10515600" cy="3408893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8B1F9-6755-42E5-8F50-0B945D27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C07C9B-AB20-4BCB-BC03-45D257E5D743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B890C-0CB4-4A98-9943-9C2257BF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844CD-8F1F-4298-A223-C4256A6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84B6337-F0FA-40DA-A205-42E63B13ADB9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1352550" y="6150952"/>
            <a:ext cx="9486900" cy="51549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n-GB" sz="2000" noProof="0">
                <a:solidFill>
                  <a:schemeClr val="bg1"/>
                </a:solidFill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5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CUSTOM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329DF-B16C-4958-8120-1F3D8DD9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A9C25A-CB2F-4E83-8504-12C8150F6B6B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38D7F-2A7C-4C62-B3BC-1DB1A460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DAFEE-0ED4-43C2-8025-5961460D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E23B48-0D16-412C-BC69-B41C4F2AC7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784726"/>
            <a:ext cx="10515600" cy="365125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Add Author/Writer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6D0385B-605F-4AEB-B2CD-DA707D35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5879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51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07C96-5153-4190-BA97-E8AF588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6153F2-B6C4-46BC-9ACA-A42FA277645E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22120-61A5-4970-B9BF-8B608253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6616-AA6A-422C-9360-1D12495E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88C331-B180-41FC-8DD2-82D2B161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59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BBF8640-DE64-4B60-867F-0CBE26BD00A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2365864" y="6114929"/>
            <a:ext cx="9486900" cy="435466"/>
          </a:xfrm>
        </p:spPr>
        <p:txBody>
          <a:bodyPr rtlCol="0">
            <a:normAutofit/>
          </a:bodyPr>
          <a:lstStyle>
            <a:lvl1pPr algn="r">
              <a:defRPr i="0"/>
            </a:lvl1pPr>
          </a:lstStyle>
          <a:p>
            <a:pPr marL="0" lvl="0" indent="0" algn="r" rtl="0">
              <a:buNone/>
            </a:pPr>
            <a:r>
              <a:rPr lang="en-GB" sz="2000" i="1" noProof="0">
                <a:solidFill>
                  <a:schemeClr val="bg1"/>
                </a:solidFill>
                <a:cs typeface="Segoe UI" panose="020B0502040204020203" pitchFamily="34" charset="0"/>
              </a:rPr>
              <a:t>Edit Master text styles</a:t>
            </a:r>
          </a:p>
          <a:p>
            <a:pPr marL="0" lvl="1" indent="0" algn="r" rtl="0">
              <a:buNone/>
            </a:pPr>
            <a:r>
              <a:rPr lang="en-GB" sz="2000" i="1" noProof="0">
                <a:solidFill>
                  <a:schemeClr val="bg1"/>
                </a:solidFill>
                <a:cs typeface="Segoe UI" panose="020B0502040204020203" pitchFamily="34" charset="0"/>
              </a:rPr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0D19A04-6F0F-4BFC-8AD6-19F13EE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1" y="149470"/>
            <a:ext cx="5838825" cy="645691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25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9B749-F2BE-45BB-B34D-42D465670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2550" y="4626244"/>
            <a:ext cx="9486900" cy="521485"/>
          </a:xfrm>
        </p:spPr>
        <p:txBody>
          <a:bodyPr rtlCol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F2E03-8BBF-4A9C-A004-C3807BB5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9028A4-F41D-4547-9F1E-54CE67B15753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C8BC3-3FA7-4F23-B793-4F5DA208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F240-DD06-4F27-8707-2E6A5349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EB33C-1430-4381-BC10-3C6BC5D2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476375"/>
            <a:ext cx="9486900" cy="1708527"/>
          </a:xfrm>
        </p:spPr>
        <p:txBody>
          <a:bodyPr rtlCol="0" anchor="t" anchorCtr="0"/>
          <a:lstStyle>
            <a:lvl1pPr algn="ctr">
              <a:defRPr i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67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BF3B-53AB-4D7D-9C4D-42E1E229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9296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85FE0-A783-42CA-BED0-EFB6F49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8109C4-DC33-4939-87B1-0672AAD335AB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15A3E-54C3-4563-B93A-9E56494A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9ECD06-D58A-422E-8343-17796E6986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31381" y="5918200"/>
            <a:ext cx="9515475" cy="4381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 marL="457200" indent="0" algn="r">
              <a:buNone/>
              <a:defRPr sz="2000">
                <a:latin typeface="+mn-lt"/>
              </a:defRPr>
            </a:lvl2pPr>
            <a:lvl3pPr marL="914400" indent="0" algn="r">
              <a:buNone/>
              <a:defRPr sz="2000">
                <a:latin typeface="+mn-lt"/>
              </a:defRPr>
            </a:lvl3pPr>
            <a:lvl4pPr marL="1371600" indent="0" algn="r">
              <a:buNone/>
              <a:defRPr sz="2000">
                <a:latin typeface="+mn-lt"/>
              </a:defRPr>
            </a:lvl4pPr>
            <a:lvl5pPr marL="1828800" indent="0" algn="r">
              <a:buNone/>
              <a:defRPr sz="2000">
                <a:latin typeface="+mn-lt"/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4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A89E-076E-497A-A4CE-93C75C16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825024"/>
            <a:ext cx="11391499" cy="2096880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0B449-15E4-41C1-A0BD-6916BD2B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4DE1E-7FF2-45E9-96D3-288F53B7075A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FF690-36F7-4631-8284-EB23B592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50B4F-6E15-4AA2-9669-EE44D3A5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3C8662D-2189-4802-AEE5-20470C02D13E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2199874" y="5927196"/>
            <a:ext cx="9486900" cy="474294"/>
          </a:xfrm>
          <a:ln>
            <a:noFill/>
          </a:ln>
        </p:spPr>
        <p:txBody>
          <a:bodyPr rtlCol="0">
            <a:normAutofit/>
          </a:bodyPr>
          <a:lstStyle>
            <a:lvl1pPr algn="r">
              <a:defRPr/>
            </a:lvl1pPr>
          </a:lstStyle>
          <a:p>
            <a:pPr lvl="0" algn="r" rtl="0"/>
            <a:r>
              <a:rPr lang="en-GB" sz="2000" noProof="0">
                <a:solidFill>
                  <a:schemeClr val="bg1"/>
                </a:solidFill>
              </a:rPr>
              <a:t>Edit Master text styles</a:t>
            </a:r>
          </a:p>
          <a:p>
            <a:pPr lvl="1" algn="r" rtl="0"/>
            <a:r>
              <a:rPr lang="en-GB" sz="2000" noProof="0">
                <a:solidFill>
                  <a:schemeClr val="bg1"/>
                </a:solidFill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87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 Subtitl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6786-C55B-4499-B117-765B616E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88393"/>
            <a:ext cx="11772899" cy="149278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DCA2-4B74-4315-832D-46FA2360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1D15A-72B8-4976-96A4-A9982668581B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348AC-EF4F-4C4C-B8BB-FE76E2A7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170172-F7C2-49C7-9A19-1829816338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43450" y="6265863"/>
            <a:ext cx="7153275" cy="455612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 and Sub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6272-9C66-4BAF-ADB2-BB960F57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27" y="285749"/>
            <a:ext cx="10588873" cy="3011365"/>
          </a:xfrm>
        </p:spPr>
        <p:txBody>
          <a:bodyPr rtlCol="0" anchor="t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F3AE6-2CF4-4F8E-9A91-243A5799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CAD25-854A-4FDC-BB06-4144670E60E2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BEF955-A913-4A15-AB41-00128DC34D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38375" y="6169024"/>
            <a:ext cx="9505950" cy="365125"/>
          </a:xfrm>
        </p:spPr>
        <p:txBody>
          <a:bodyPr rtlCol="0">
            <a:no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 sz="2000"/>
            </a:lvl2pPr>
            <a:lvl3pPr marL="914400" indent="0" algn="r">
              <a:buNone/>
              <a:defRPr sz="2000"/>
            </a:lvl3pPr>
            <a:lvl4pPr marL="1371600" indent="0" algn="r">
              <a:buNone/>
              <a:defRPr sz="2000"/>
            </a:lvl4pPr>
            <a:lvl5pPr marL="1828800" indent="0" algn="r">
              <a:buNone/>
              <a:defRPr sz="20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9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ABF6-BCBB-4979-A429-A8C53EAF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81" y="365125"/>
            <a:ext cx="11014435" cy="3616325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40B77-ABE7-4DC7-A608-AB177943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51F6CD-500C-45B2-B143-E2F75D8C3D86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D022E-97C1-4D08-B1C8-18C6109D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26426-C17F-4D34-BD4F-CE33FA0E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B21A59-00E0-403F-9E1E-43C43756FD4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52550" y="6154738"/>
            <a:ext cx="94869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9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AF8F-58B2-467F-936E-70379C1A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41"/>
            <a:ext cx="10515600" cy="3184559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37D3DA5-DEEF-48AD-9A16-584B27F8F84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6286500" y="6264341"/>
            <a:ext cx="5686425" cy="593660"/>
          </a:xfrm>
        </p:spPr>
        <p:txBody>
          <a:bodyPr rtlCol="0">
            <a:normAutofit/>
          </a:bodyPr>
          <a:lstStyle>
            <a:lvl1pPr algn="r">
              <a:defRPr/>
            </a:lvl1pPr>
          </a:lstStyle>
          <a:p>
            <a:pPr lvl="0" rtl="0"/>
            <a:r>
              <a:rPr lang="en-GB" sz="2000" noProof="0">
                <a:solidFill>
                  <a:schemeClr val="bg1"/>
                </a:solidFill>
              </a:rPr>
              <a:t>Edit Master text styles</a:t>
            </a:r>
          </a:p>
          <a:p>
            <a:pPr lvl="1" rtl="0"/>
            <a:r>
              <a:rPr lang="en-GB" sz="2000" noProof="0">
                <a:solidFill>
                  <a:schemeClr val="bg1"/>
                </a:solidFill>
              </a:rPr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7DB53-9696-4FC5-8680-97ED3448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EFAC6-DF3C-4110-AC8A-387DE88B5247}" type="datetime1">
              <a:rPr lang="en-GB" noProof="0" smtClean="0"/>
              <a:t>23/02/2023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32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7392F-E7D2-4A39-807C-4C1FA9A6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378D9-08E4-41E7-939E-2E0E01EBB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F172-C3C6-4A0C-97B7-CF180AF1F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50759EF-B817-4720-8A84-CE46485754C0}" type="datetime1">
              <a:rPr lang="en-GB" noProof="0" smtClean="0"/>
              <a:t>23/02/2023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6816-EA09-41F0-A09E-B1EAD7327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63D7D-8BF2-4394-9E04-BAABFC04C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D164B4E-BB64-4235-AA14-F42088F189E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73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9.xml" /><Relationship Id="rId4" Type="http://schemas.microsoft.com/office/2007/relationships/hdphoto" Target="../media/hdphoto2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2C792-936D-4B4D-BAA1-39B609046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2961564"/>
            <a:ext cx="5124734" cy="3268639"/>
          </a:xfrm>
        </p:spPr>
        <p:txBody>
          <a:bodyPr rtlCol="0" anchor="ctr">
            <a:normAutofit/>
          </a:bodyPr>
          <a:lstStyle/>
          <a:p>
            <a:pPr rtl="0"/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sz="2000">
                <a:solidFill>
                  <a:schemeClr val="bg1"/>
                </a:solidFill>
              </a:rPr>
              <a:t>Mental fortitude to enhance sporting performance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C1EC0-BDC8-41DC-A622-271C07FB0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351" y="1243642"/>
            <a:ext cx="2223009" cy="120009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n-GB" sz="1800">
                <a:solidFill>
                  <a:schemeClr val="bg1"/>
                </a:solidFill>
              </a:rPr>
              <a:t>Personal Development </a:t>
            </a:r>
            <a:endParaRPr lang="en-GB" sz="1800" dirty="0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5E13ED-2FB7-4A16-A142-0545F554DBAD}"/>
              </a:ext>
            </a:extLst>
          </p:cNvPr>
          <p:cNvSpPr txBox="1"/>
          <p:nvPr/>
        </p:nvSpPr>
        <p:spPr>
          <a:xfrm flipH="1">
            <a:off x="8678180" y="3122670"/>
            <a:ext cx="161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Business and Leadership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624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FCE194-C2FC-4B54-9C2D-F4826B48854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006085" y="1129084"/>
            <a:ext cx="3689091" cy="19601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THE CHANGE</a:t>
            </a:r>
            <a:br>
              <a:rPr lang="en-US" sz="18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sz="18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you want to see</a:t>
            </a:r>
            <a:br>
              <a:rPr lang="en-US" sz="1800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1800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18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IN THE WORLD.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Gorilla">
            <a:extLst>
              <a:ext uri="{FF2B5EF4-FFF2-40B4-BE49-F238E27FC236}">
                <a16:creationId xmlns:a16="http://schemas.microsoft.com/office/drawing/2014/main" id="{319C5782-16AC-4EAC-B845-524F43E27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2" r="2135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FE8492-F5C3-43D4-B659-A88210F4E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algn="l"/>
            <a:r>
              <a:rPr lang="en-US" sz="2400" dirty="0"/>
              <a:t>Mahatma Gandhi – Civil Rights Activist</a:t>
            </a:r>
          </a:p>
          <a:p>
            <a:pPr marL="0" lvl="0" algn="l"/>
            <a:endParaRPr lang="en-US" sz="2400" dirty="0"/>
          </a:p>
          <a:p>
            <a:pPr lvl="0" algn="l"/>
            <a:endParaRPr lang="en-US" sz="2400" dirty="0"/>
          </a:p>
          <a:p>
            <a:pPr algn="l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8363D-086C-4258-8C20-5F46A214F0EA}"/>
              </a:ext>
            </a:extLst>
          </p:cNvPr>
          <p:cNvSpPr/>
          <p:nvPr/>
        </p:nvSpPr>
        <p:spPr>
          <a:xfrm>
            <a:off x="8006085" y="3087584"/>
            <a:ext cx="3501105" cy="19601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DD02D-8D1A-487D-8BB1-E1AC97D381DE}"/>
              </a:ext>
            </a:extLst>
          </p:cNvPr>
          <p:cNvSpPr txBox="1"/>
          <p:nvPr/>
        </p:nvSpPr>
        <p:spPr>
          <a:xfrm>
            <a:off x="8006084" y="3115451"/>
            <a:ext cx="35011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BE87E-26D2-41E3-A39F-D2E1812DEB45}"/>
              </a:ext>
            </a:extLst>
          </p:cNvPr>
          <p:cNvSpPr txBox="1"/>
          <p:nvPr/>
        </p:nvSpPr>
        <p:spPr>
          <a:xfrm>
            <a:off x="8006083" y="3115451"/>
            <a:ext cx="3501105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Two Black Bags</a:t>
            </a:r>
          </a:p>
          <a:p>
            <a:pPr algn="ctr"/>
            <a:endParaRPr lang="en-GB" dirty="0"/>
          </a:p>
          <a:p>
            <a:pPr algn="ctr"/>
            <a:endParaRPr lang="en-GB" sz="3200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ACE9A-4291-4F6D-4F15-7A543DE653E4}"/>
              </a:ext>
            </a:extLst>
          </p:cNvPr>
          <p:cNvSpPr txBox="1"/>
          <p:nvPr/>
        </p:nvSpPr>
        <p:spPr>
          <a:xfrm>
            <a:off x="496824" y="2281324"/>
            <a:ext cx="3710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3 key problem areas identified </a:t>
            </a:r>
          </a:p>
          <a:p>
            <a:pPr algn="l"/>
            <a:endParaRPr lang="en-GB">
              <a:solidFill>
                <a:srgbClr val="FFFFFF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</a:rPr>
              <a:t>LOYALTY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</a:rPr>
              <a:t>TRUST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FFFFFF"/>
                </a:solidFill>
              </a:rPr>
              <a:t>EXPECTATION</a:t>
            </a:r>
          </a:p>
          <a:p>
            <a:pPr algn="l"/>
            <a:endParaRPr lang="en-GB"/>
          </a:p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B417D1-E745-44E0-B2CA-BB184EC46CF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88630" y="4760132"/>
            <a:ext cx="5093596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                  Write</a:t>
            </a:r>
            <a:br>
              <a:rPr lang="en-US" sz="4000"/>
            </a:br>
            <a:r>
              <a:rPr lang="en-US" sz="4000"/>
              <a:t>         what should </a:t>
            </a:r>
            <a:r>
              <a:rPr lang="en-US" sz="4000" b="1"/>
              <a:t>NOT</a:t>
            </a:r>
            <a:r>
              <a:rPr lang="en-US" sz="4000"/>
              <a:t> be forgotten.</a:t>
            </a:r>
          </a:p>
        </p:txBody>
      </p:sp>
      <p:pic>
        <p:nvPicPr>
          <p:cNvPr id="4" name="Picture 3" descr="Writing ">
            <a:extLst>
              <a:ext uri="{FF2B5EF4-FFF2-40B4-BE49-F238E27FC236}">
                <a16:creationId xmlns:a16="http://schemas.microsoft.com/office/drawing/2014/main" id="{CE1293AF-DFA5-4882-8DAC-72FBB3B37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591" b="27393"/>
          <a:stretch/>
        </p:blipFill>
        <p:spPr>
          <a:xfrm>
            <a:off x="-5804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69C07-E345-4689-9860-2FCD3A59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/>
            <a:r>
              <a:rPr lang="en-US" sz="1800"/>
              <a:t>Isabel Allende – Chilean Author</a:t>
            </a:r>
          </a:p>
          <a:p>
            <a:pPr marL="0" lvl="0" algn="l"/>
            <a:endParaRPr lang="en-US" sz="1800"/>
          </a:p>
          <a:p>
            <a:pPr algn="l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6B02E-4406-4862-8EAD-92CD1779E2F7}"/>
              </a:ext>
            </a:extLst>
          </p:cNvPr>
          <p:cNvSpPr txBox="1"/>
          <p:nvPr/>
        </p:nvSpPr>
        <p:spPr>
          <a:xfrm>
            <a:off x="5257745" y="2610538"/>
            <a:ext cx="2408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>
                    <a:lumMod val="85000"/>
                    <a:lumOff val="15000"/>
                  </a:schemeClr>
                </a:solidFill>
              </a:rPr>
              <a:t>Who are we?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>
                    <a:lumMod val="85000"/>
                    <a:lumOff val="15000"/>
                  </a:schemeClr>
                </a:solidFill>
              </a:rPr>
              <a:t>What are our expectations?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>
                    <a:lumMod val="85000"/>
                    <a:lumOff val="15000"/>
                  </a:schemeClr>
                </a:solidFill>
              </a:rPr>
              <a:t>How can we improve?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8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eams">
            <a:extLst>
              <a:ext uri="{FF2B5EF4-FFF2-40B4-BE49-F238E27FC236}">
                <a16:creationId xmlns:a16="http://schemas.microsoft.com/office/drawing/2014/main" id="{FBA77B1F-F15D-4541-9550-8F9BFE15D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717DA3-FFE1-46D9-B7C8-009877ACD7E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45877" y="95249"/>
            <a:ext cx="10588873" cy="301136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n-GB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Sometimes </a:t>
            </a:r>
            <a:r>
              <a:rPr lang="en-GB" sz="88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dreams</a:t>
            </a:r>
            <a:br>
              <a:rPr lang="en-GB" sz="72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AC3DE-209D-4963-8757-B53F9DC22DB3}"/>
              </a:ext>
            </a:extLst>
          </p:cNvPr>
          <p:cNvSpPr>
            <a:spLocks noGrp="1"/>
          </p:cNvSpPr>
          <p:nvPr>
            <p:ph sz="quarter" idx="13"/>
          </p:nvPr>
        </p:nvSpPr>
        <p:spPr bwMode="white">
          <a:xfrm>
            <a:off x="1343025" y="6107259"/>
            <a:ext cx="9505950" cy="365125"/>
          </a:xfrm>
        </p:spPr>
        <p:txBody>
          <a:bodyPr rtlCol="0"/>
          <a:lstStyle/>
          <a:p>
            <a:pPr lvl="0" algn="ctr" rtl="0"/>
            <a:r>
              <a:rPr lang="en-GB">
                <a:solidFill>
                  <a:srgbClr val="000000"/>
                </a:solidFill>
              </a:rPr>
              <a:t>Black Elk – Oglala Sioux Medicine Man</a:t>
            </a:r>
          </a:p>
          <a:p>
            <a:pPr lvl="0" algn="ctr" rtl="0"/>
            <a:endParaRPr lang="en-GB">
              <a:solidFill>
                <a:prstClr val="white"/>
              </a:solidFill>
            </a:endParaRPr>
          </a:p>
          <a:p>
            <a:pPr algn="ctr" rtl="0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7EC4A0-7CEB-FF45-B9FA-1E685F660C7E}"/>
              </a:ext>
            </a:extLst>
          </p:cNvPr>
          <p:cNvSpPr txBox="1">
            <a:spLocks/>
          </p:cNvSpPr>
          <p:nvPr/>
        </p:nvSpPr>
        <p:spPr bwMode="white">
          <a:xfrm>
            <a:off x="4079222" y="1068882"/>
            <a:ext cx="10588873" cy="14868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</a:pPr>
            <a:r>
              <a:rPr lang="en-GB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are </a:t>
            </a:r>
            <a:r>
              <a:rPr lang="en-GB" sz="880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wiser</a:t>
            </a:r>
            <a:r>
              <a:rPr lang="en-GB" sz="720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GB" sz="480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+mn-cs"/>
              </a:rPr>
              <a:t>than waking. 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7C352-2353-4983-8EFB-42429F1253F2}"/>
              </a:ext>
            </a:extLst>
          </p:cNvPr>
          <p:cNvSpPr txBox="1"/>
          <p:nvPr/>
        </p:nvSpPr>
        <p:spPr>
          <a:xfrm>
            <a:off x="522514" y="2254978"/>
            <a:ext cx="2814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20000"/>
                    <a:lumOff val="80000"/>
                  </a:schemeClr>
                </a:solidFill>
              </a:rPr>
              <a:t>Identify 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20000"/>
                    <a:lumOff val="80000"/>
                  </a:schemeClr>
                </a:solidFill>
              </a:rPr>
              <a:t>Assess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20000"/>
                    <a:lumOff val="80000"/>
                  </a:schemeClr>
                </a:solidFill>
              </a:rPr>
              <a:t>Remedy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20000"/>
                    <a:lumOff val="80000"/>
                  </a:schemeClr>
                </a:solidFill>
              </a:rPr>
              <a:t>Results</a:t>
            </a:r>
            <a:r>
              <a:rPr lang="en-GB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fe is more than a dream">
            <a:extLst>
              <a:ext uri="{FF2B5EF4-FFF2-40B4-BE49-F238E27FC236}">
                <a16:creationId xmlns:a16="http://schemas.microsoft.com/office/drawing/2014/main" id="{B99A6FFA-B70B-4097-9627-DE6F35845E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art 5" descr="decorative element">
            <a:extLst>
              <a:ext uri="{FF2B5EF4-FFF2-40B4-BE49-F238E27FC236}">
                <a16:creationId xmlns:a16="http://schemas.microsoft.com/office/drawing/2014/main" id="{79655F8C-3E1D-4408-BA7C-0519E3F23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6696074" y="366629"/>
            <a:ext cx="1008000" cy="756000"/>
          </a:xfrm>
          <a:prstGeom prst="heart">
            <a:avLst/>
          </a:prstGeom>
          <a:solidFill>
            <a:srgbClr val="CE4C65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5" name="Plaque 4" descr="decorative element">
            <a:extLst>
              <a:ext uri="{FF2B5EF4-FFF2-40B4-BE49-F238E27FC236}">
                <a16:creationId xmlns:a16="http://schemas.microsoft.com/office/drawing/2014/main" id="{AC5200D4-8B2A-41A9-B189-2F439370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6296024" y="1390650"/>
            <a:ext cx="5629275" cy="819149"/>
          </a:xfrm>
          <a:prstGeom prst="plaque">
            <a:avLst/>
          </a:prstGeom>
          <a:solidFill>
            <a:srgbClr val="CE4C6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38E29-99A9-4C89-9829-FE556E01FE6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90499" y="288392"/>
            <a:ext cx="11772899" cy="1788057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n-GB" sz="3600">
                <a:solidFill>
                  <a:prstClr val="white"/>
                </a:solidFill>
                <a:latin typeface="Gill Sans MT" panose="020B0502020104020203" pitchFamily="34" charset="0"/>
              </a:rPr>
              <a:t>Surely </a:t>
            </a:r>
            <a:r>
              <a:rPr lang="en-GB" sz="3600" b="1">
                <a:solidFill>
                  <a:srgbClr val="CE4C65"/>
                </a:solidFill>
                <a:latin typeface="Gill Sans MT" panose="020B0502020104020203" pitchFamily="34" charset="0"/>
              </a:rPr>
              <a:t>something</a:t>
            </a:r>
            <a:r>
              <a:rPr lang="en-GB" sz="3600">
                <a:solidFill>
                  <a:prstClr val="white"/>
                </a:solidFill>
                <a:latin typeface="Gill Sans MT" panose="020B0502020104020203" pitchFamily="34" charset="0"/>
              </a:rPr>
              <a:t> resides in this heart that is not perishable  </a:t>
            </a:r>
            <a:br>
              <a:rPr lang="en-GB" sz="3600">
                <a:solidFill>
                  <a:prstClr val="white"/>
                </a:solidFill>
                <a:latin typeface="Gill Sans MT" panose="020B0502020104020203" pitchFamily="34" charset="0"/>
              </a:rPr>
            </a:br>
            <a:r>
              <a:rPr lang="en-GB" sz="1600">
                <a:solidFill>
                  <a:prstClr val="white"/>
                </a:solidFill>
                <a:latin typeface="Gill Sans MT" panose="020B0502020104020203" pitchFamily="34" charset="0"/>
              </a:rPr>
              <a:t>                                                                         </a:t>
            </a:r>
            <a:r>
              <a:rPr lang="en-GB" sz="3600">
                <a:solidFill>
                  <a:prstClr val="white"/>
                </a:solidFill>
                <a:latin typeface="Gill Sans MT" panose="020B0502020104020203" pitchFamily="34" charset="0"/>
              </a:rPr>
              <a:t>and life is </a:t>
            </a:r>
            <a:r>
              <a:rPr lang="en-GB" sz="5400">
                <a:solidFill>
                  <a:prstClr val="white"/>
                </a:solidFill>
                <a:latin typeface="Gill Sans MT" panose="020B0502020104020203" pitchFamily="34" charset="0"/>
              </a:rPr>
              <a:t>more than a dream</a:t>
            </a:r>
            <a:r>
              <a:rPr lang="en-GB" sz="2800">
                <a:solidFill>
                  <a:prstClr val="white"/>
                </a:solidFill>
                <a:latin typeface="Gill Sans MT" panose="020B0502020104020203" pitchFamily="34" charset="0"/>
              </a:rPr>
              <a:t>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EC5C-EFB6-4A08-B209-B5664399F7A1}"/>
              </a:ext>
            </a:extLst>
          </p:cNvPr>
          <p:cNvSpPr>
            <a:spLocks noGrp="1"/>
          </p:cNvSpPr>
          <p:nvPr>
            <p:ph sz="quarter" idx="13"/>
          </p:nvPr>
        </p:nvSpPr>
        <p:spPr bwMode="white"/>
        <p:txBody>
          <a:bodyPr rtlCol="0"/>
          <a:lstStyle/>
          <a:p>
            <a:pPr lvl="0" algn="ctr" rtl="0"/>
            <a:r>
              <a:rPr lang="en-GB" i="1">
                <a:solidFill>
                  <a:prstClr val="white"/>
                </a:solidFill>
                <a:cs typeface="Segoe UI" panose="020B0502040204020203" pitchFamily="34" charset="0"/>
              </a:rPr>
              <a:t>Mary Wollstonecraft – British Philosopher &amp; Feminist</a:t>
            </a:r>
          </a:p>
          <a:p>
            <a:pPr lvl="0" algn="ctr" rtl="0"/>
            <a:endParaRPr lang="en-GB" i="1">
              <a:solidFill>
                <a:prstClr val="white"/>
              </a:solidFill>
            </a:endParaRPr>
          </a:p>
          <a:p>
            <a:pPr algn="r" rtl="0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A264-779E-48D4-992D-4C4739121141}"/>
              </a:ext>
            </a:extLst>
          </p:cNvPr>
          <p:cNvSpPr txBox="1"/>
          <p:nvPr/>
        </p:nvSpPr>
        <p:spPr>
          <a:xfrm>
            <a:off x="3314988" y="4678414"/>
            <a:ext cx="46572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>
                <a:solidFill>
                  <a:srgbClr val="FFFFFF"/>
                </a:solidFill>
              </a:rPr>
              <a:t>Endorse and embed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2C792-936D-4B4D-BAA1-39B609046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281" y="2961564"/>
            <a:ext cx="5124734" cy="3268639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7200" dirty="0">
                <a:solidFill>
                  <a:schemeClr val="bg1"/>
                </a:solidFill>
              </a:rPr>
              <a:t>THE LEGACY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C1EC0-BDC8-41DC-A622-271C07FB0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333" y="1340553"/>
            <a:ext cx="2223009" cy="120009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n-GB" sz="2000" dirty="0">
                <a:solidFill>
                  <a:schemeClr val="bg1"/>
                </a:solidFill>
              </a:rPr>
              <a:t>The 3 R’s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5E13ED-2FB7-4A16-A142-0545F554DBAD}"/>
              </a:ext>
            </a:extLst>
          </p:cNvPr>
          <p:cNvSpPr txBox="1"/>
          <p:nvPr/>
        </p:nvSpPr>
        <p:spPr>
          <a:xfrm flipH="1">
            <a:off x="8677602" y="3399668"/>
            <a:ext cx="161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TICKET</a:t>
            </a:r>
          </a:p>
        </p:txBody>
      </p:sp>
    </p:spTree>
    <p:extLst>
      <p:ext uri="{BB962C8B-B14F-4D97-AF65-F5344CB8AC3E}">
        <p14:creationId xmlns:p14="http://schemas.microsoft.com/office/powerpoint/2010/main" val="11281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 different">
            <a:extLst>
              <a:ext uri="{FF2B5EF4-FFF2-40B4-BE49-F238E27FC236}">
                <a16:creationId xmlns:a16="http://schemas.microsoft.com/office/drawing/2014/main" id="{4CEAC354-1EC4-4B1C-8785-9E71798AB0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ibbon: Tilted Up 6" descr="decorative element">
            <a:extLst>
              <a:ext uri="{FF2B5EF4-FFF2-40B4-BE49-F238E27FC236}">
                <a16:creationId xmlns:a16="http://schemas.microsoft.com/office/drawing/2014/main" id="{6C766D60-5252-4199-ACD3-301D908CF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Gray">
          <a:xfrm>
            <a:off x="2602707" y="1638299"/>
            <a:ext cx="6986587" cy="1181093"/>
          </a:xfrm>
          <a:prstGeom prst="ribbon2">
            <a:avLst>
              <a:gd name="adj1" fmla="val 19893"/>
              <a:gd name="adj2" fmla="val 70656"/>
            </a:avLst>
          </a:prstGeom>
          <a:solidFill>
            <a:srgbClr val="8F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3E69-F089-4A7C-8B08-289AF6C2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lvl="0" indent="0" rtl="0">
              <a:buNone/>
            </a:pPr>
            <a:r>
              <a:rPr lang="en-GB" sz="2000">
                <a:solidFill>
                  <a:prstClr val="white"/>
                </a:solidFill>
              </a:rPr>
              <a:t>Maya Angelou – American Poet</a:t>
            </a:r>
          </a:p>
          <a:p>
            <a:pPr marL="0" lvl="0" indent="0" rtl="0">
              <a:buNone/>
            </a:pPr>
            <a:endParaRPr lang="en-GB" sz="2000">
              <a:solidFill>
                <a:prstClr val="white"/>
              </a:solidFill>
            </a:endParaRPr>
          </a:p>
          <a:p>
            <a:pPr marL="0" indent="0" rtl="0">
              <a:buNone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1B3B2-A10C-4D76-BB3E-0045C73F2C63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 rtlCol="0"/>
          <a:lstStyle/>
          <a:p>
            <a:pPr rtl="0"/>
            <a:r>
              <a:rPr lang="en-GB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are always trying to be normal, </a:t>
            </a:r>
            <a:br>
              <a:rPr lang="en-GB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will never know how</a:t>
            </a:r>
            <a:br>
              <a:rPr lang="en-GB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11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GB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AMAZING</a:t>
            </a:r>
            <a:br>
              <a:rPr lang="en-GB" b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GB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can be.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spherical impacts in cubelets">
            <a:extLst>
              <a:ext uri="{FF2B5EF4-FFF2-40B4-BE49-F238E27FC236}">
                <a16:creationId xmlns:a16="http://schemas.microsoft.com/office/drawing/2014/main" id="{92246AF1-987F-4465-6AD1-B1D929BC1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0" r="9783" b="4038"/>
          <a:stretch/>
        </p:blipFill>
        <p:spPr>
          <a:xfrm>
            <a:off x="5386388" y="1"/>
            <a:ext cx="6805612" cy="6857999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90A18C7B-0D7F-4F18-B1DC-9891A5E84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7F665A-84A4-4D6A-92C0-19161B03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8657061" cy="6858478"/>
          </a:xfrm>
          <a:custGeom>
            <a:avLst/>
            <a:gdLst>
              <a:gd name="connsiteX0" fmla="*/ 579009 w 8657061"/>
              <a:gd name="connsiteY0" fmla="*/ 0 h 6858478"/>
              <a:gd name="connsiteX1" fmla="*/ 4408881 w 8657061"/>
              <a:gd name="connsiteY1" fmla="*/ 0 h 6858478"/>
              <a:gd name="connsiteX2" fmla="*/ 5475109 w 8657061"/>
              <a:gd name="connsiteY2" fmla="*/ 0 h 6858478"/>
              <a:gd name="connsiteX3" fmla="*/ 5480686 w 8657061"/>
              <a:gd name="connsiteY3" fmla="*/ 0 h 6858478"/>
              <a:gd name="connsiteX4" fmla="*/ 8657061 w 8657061"/>
              <a:gd name="connsiteY4" fmla="*/ 6858478 h 6858478"/>
              <a:gd name="connsiteX5" fmla="*/ 1232506 w 8657061"/>
              <a:gd name="connsiteY5" fmla="*/ 6858478 h 6858478"/>
              <a:gd name="connsiteX6" fmla="*/ 1232766 w 8657061"/>
              <a:gd name="connsiteY6" fmla="*/ 6857916 h 6858478"/>
              <a:gd name="connsiteX7" fmla="*/ 579009 w 8657061"/>
              <a:gd name="connsiteY7" fmla="*/ 6857916 h 6858478"/>
              <a:gd name="connsiteX8" fmla="*/ 579009 w 8657061"/>
              <a:gd name="connsiteY8" fmla="*/ 6858478 h 6858478"/>
              <a:gd name="connsiteX9" fmla="*/ 0 w 8657061"/>
              <a:gd name="connsiteY9" fmla="*/ 6858478 h 6858478"/>
              <a:gd name="connsiteX10" fmla="*/ 0 w 8657061"/>
              <a:gd name="connsiteY10" fmla="*/ 479 h 6858478"/>
              <a:gd name="connsiteX11" fmla="*/ 579009 w 8657061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57061" h="6858478">
                <a:moveTo>
                  <a:pt x="579009" y="0"/>
                </a:moveTo>
                <a:lnTo>
                  <a:pt x="4408881" y="0"/>
                </a:lnTo>
                <a:lnTo>
                  <a:pt x="5475109" y="0"/>
                </a:lnTo>
                <a:lnTo>
                  <a:pt x="5480686" y="0"/>
                </a:lnTo>
                <a:lnTo>
                  <a:pt x="8657061" y="6858478"/>
                </a:lnTo>
                <a:lnTo>
                  <a:pt x="1232506" y="6858478"/>
                </a:lnTo>
                <a:lnTo>
                  <a:pt x="1232766" y="6857916"/>
                </a:lnTo>
                <a:lnTo>
                  <a:pt x="579009" y="6857916"/>
                </a:lnTo>
                <a:lnTo>
                  <a:pt x="579009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579009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16CCA-01F0-4810-B8DF-BC2350DE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16464"/>
            <a:ext cx="5116260" cy="157440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5400"/>
              <a:t>“</a:t>
            </a:r>
            <a:r>
              <a:rPr lang="en-US" sz="2800"/>
              <a:t>The mosaic of life is created from a pattern of shattered expectation. The picture we create is built from piecing together the hopes and dreams we have saved from the burning embers of perceived disappointment and failure</a:t>
            </a:r>
            <a:r>
              <a:rPr lang="en-US" sz="5400"/>
              <a:t>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C54F-3388-409D-BC61-6D03406A93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672" y="733700"/>
            <a:ext cx="4167376" cy="11555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/>
              <a:t>Ivor Bourne -</a:t>
            </a:r>
            <a:r>
              <a:rPr lang="en-US" i="1"/>
              <a:t>Transition Strategist</a:t>
            </a:r>
          </a:p>
        </p:txBody>
      </p:sp>
    </p:spTree>
    <p:extLst>
      <p:ext uri="{BB962C8B-B14F-4D97-AF65-F5344CB8AC3E}">
        <p14:creationId xmlns:p14="http://schemas.microsoft.com/office/powerpoint/2010/main" val="2308279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132_TF44965766" id="{EAB811AA-2426-44A9-BDA6-1C92BAA0F396}" vid="{40F5DC5B-A7A8-4378-93CC-85A6064D67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C68837-E9B7-43EE-9CFC-0A757A8110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C874B1-538B-48E0-BA9B-E279870ECD3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dc4bcd6-49db-4c07-9060-8acfc67cef9f"/>
    <ds:schemaRef ds:uri="fb0879af-3eba-417a-a55a-ffe6dcd6ca77"/>
  </ds:schemaRefs>
</ds:datastoreItem>
</file>

<file path=customXml/itemProps3.xml><?xml version="1.0" encoding="utf-8"?>
<ds:datastoreItem xmlns:ds="http://schemas.openxmlformats.org/officeDocument/2006/customXml" ds:itemID="{8C2FBB4B-3FE0-412B-9FCE-52E8043DCDF2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44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Mental fortitude to enhance sporting performance</vt:lpstr>
      <vt:lpstr>BE THE CHANGE   you want to see   IN THE WORLD. </vt:lpstr>
      <vt:lpstr>                  Write          what should NOT be forgotten.</vt:lpstr>
      <vt:lpstr>Sometimes dreams . </vt:lpstr>
      <vt:lpstr>Surely something resides in this heart that is not perishable                                                                            and life is more than a dream.</vt:lpstr>
      <vt:lpstr>THE LEGACY</vt:lpstr>
      <vt:lpstr>If you are always trying to be normal,  you will never know how   AMAZING   you can be. </vt:lpstr>
      <vt:lpstr>“The mosaic of life is created from a pattern of shattered expectation. The picture we create is built from piecing together the hopes and dreams we have saved from the burning embers of perceived disappointment and failure.”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Mental fortitude to enhance sporting performance</dc:title>
  <dc:creator/>
  <cp:lastModifiedBy>Ivor Bourne</cp:lastModifiedBy>
  <cp:revision>2</cp:revision>
  <dcterms:created xsi:type="dcterms:W3CDTF">2020-03-03T16:18:11Z</dcterms:created>
  <dcterms:modified xsi:type="dcterms:W3CDTF">2023-02-23T18:29:52Z</dcterms:modified>
</cp:coreProperties>
</file>